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5"/>
  </p:notesMasterIdLst>
  <p:sldIdLst>
    <p:sldId id="256" r:id="rId4"/>
    <p:sldId id="414" r:id="rId5"/>
    <p:sldId id="441" r:id="rId6"/>
    <p:sldId id="460" r:id="rId7"/>
    <p:sldId id="442" r:id="rId8"/>
    <p:sldId id="457" r:id="rId9"/>
    <p:sldId id="461" r:id="rId10"/>
    <p:sldId id="462" r:id="rId11"/>
    <p:sldId id="463" r:id="rId12"/>
    <p:sldId id="464" r:id="rId13"/>
    <p:sldId id="45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9EA9B9"/>
    <a:srgbClr val="D6DCE5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6"/>
    <p:restoredTop sz="80744" autoAdjust="0"/>
  </p:normalViewPr>
  <p:slideViewPr>
    <p:cSldViewPr snapToGrid="0">
      <p:cViewPr>
        <p:scale>
          <a:sx n="105" d="100"/>
          <a:sy n="105" d="100"/>
        </p:scale>
        <p:origin x="171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E085E-CA39-4985-B1BF-BA94D6F55088}" type="datetimeFigureOut">
              <a:rPr lang="ko-KR" altLang="en-US" smtClean="0"/>
              <a:t>2025. 5. 14.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606A-07B5-4BE0-946D-EDA998E14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0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5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39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6AC747-CE37-4F70-8EBC-1B56ECE812AB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3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2873BA-FEF6-4B36-9F96-5DA14A1E2F68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4E9562-9C17-4372-85D1-FFC46DC99AAE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0" y="365760"/>
            <a:ext cx="9794387" cy="5315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44" y="1324598"/>
            <a:ext cx="10922983" cy="48555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9EE1CB-18FD-4F97-921C-1D4835568437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F3E9-3891-D757-C50F-F91992E0A2DC}"/>
              </a:ext>
            </a:extLst>
          </p:cNvPr>
          <p:cNvSpPr/>
          <p:nvPr userDrawn="1"/>
        </p:nvSpPr>
        <p:spPr>
          <a:xfrm>
            <a:off x="437744" y="965763"/>
            <a:ext cx="8364612" cy="45719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2B49EF-45D1-1D7E-DAC7-5C36D0702092}"/>
              </a:ext>
            </a:extLst>
          </p:cNvPr>
          <p:cNvSpPr/>
          <p:nvPr userDrawn="1"/>
        </p:nvSpPr>
        <p:spPr>
          <a:xfrm>
            <a:off x="2661091" y="6362698"/>
            <a:ext cx="9158218" cy="5005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09422-CFB7-42C6-8AA2-A1472A52F5DC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DB58CF-529A-4451-9939-F6168760CF0A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B64399-EA23-4C5A-ACA5-A75593CB8DA8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4098F0-9D89-4795-8303-9A71526FBF67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7D8DD0-62C4-4358-B46D-D3CC6854E1DD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8D7A8F-E021-46AC-9B15-D0E4F8C4E959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1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0DCE00-3A7D-4F3B-B41D-494CC284CA4D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047A37-A9AE-4A9E-A814-F71FF98CEC55}" type="datetime1">
              <a:rPr lang="ko-KR" altLang="en-US" smtClean="0"/>
              <a:pPr/>
              <a:t>2025. 5. 14.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810AFA-1047-20BF-94BC-D53E7267D912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17CE9D-0565-1C97-F23D-6673BDBB68A6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75549-D0E3-EE79-45F8-A393E1A4C969}"/>
              </a:ext>
            </a:extLst>
          </p:cNvPr>
          <p:cNvSpPr/>
          <p:nvPr/>
        </p:nvSpPr>
        <p:spPr>
          <a:xfrm>
            <a:off x="1920620" y="2931345"/>
            <a:ext cx="8364612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51E69-5854-77D0-10C7-AB49ED58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64" y="5437274"/>
            <a:ext cx="2219325" cy="63817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31AE9D9-8B38-D9DD-17B3-FA8CEC8B86A1}"/>
              </a:ext>
            </a:extLst>
          </p:cNvPr>
          <p:cNvSpPr txBox="1">
            <a:spLocks/>
          </p:cNvSpPr>
          <p:nvPr/>
        </p:nvSpPr>
        <p:spPr>
          <a:xfrm>
            <a:off x="698255" y="2110393"/>
            <a:ext cx="10933306" cy="11917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11</a:t>
            </a:r>
            <a:r>
              <a:rPr lang="ko-KR" altLang="en-US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주차 </a:t>
            </a:r>
            <a:r>
              <a:rPr lang="ko-KR" altLang="en-US" sz="5400" dirty="0" err="1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기융프</a:t>
            </a:r>
            <a:r>
              <a:rPr lang="ko-KR" altLang="en-US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 중간발표</a:t>
            </a:r>
            <a:endParaRPr lang="en-US" altLang="ko-KR" sz="5400" dirty="0">
              <a:latin typeface="서울남산체 B" panose="02020503020101020101" pitchFamily="18" charset="-127"/>
              <a:ea typeface="서울남산체 B" panose="02020503020101020101" pitchFamily="18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br>
              <a:rPr lang="en-US" altLang="ko-KR" sz="4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School of Mechanical and Control Engineering </a:t>
            </a:r>
            <a:endParaRPr lang="en-US" altLang="ko-KR" sz="1600" dirty="0">
              <a:latin typeface="서울남산체 B"/>
              <a:ea typeface="서울남산체 B"/>
              <a:cs typeface="Times New Roman"/>
            </a:endParaRP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200" dirty="0">
                <a:latin typeface="서울남산체 B"/>
                <a:ea typeface="서울남산체 B"/>
                <a:cs typeface="Times New Roman"/>
              </a:rPr>
              <a:t>21900575 Lee </a:t>
            </a:r>
            <a:r>
              <a:rPr lang="en-US" altLang="ko-KR" sz="1200" dirty="0" err="1">
                <a:latin typeface="서울남산체 B"/>
                <a:ea typeface="서울남산체 B"/>
                <a:cs typeface="Times New Roman"/>
              </a:rPr>
              <a:t>ChanKeun</a:t>
            </a:r>
            <a:endParaRPr lang="ko-KR" altLang="en-US" sz="4000" dirty="0">
              <a:latin typeface="서울남산체 B"/>
              <a:ea typeface="서울남산체 B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7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D0CB12-301E-7EB3-4162-5725F6760798}"/>
              </a:ext>
            </a:extLst>
          </p:cNvPr>
          <p:cNvSpPr txBox="1"/>
          <p:nvPr/>
        </p:nvSpPr>
        <p:spPr>
          <a:xfrm>
            <a:off x="604420" y="1590548"/>
            <a:ext cx="8954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HSI_PCA</a:t>
            </a:r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Batch size</a:t>
            </a:r>
            <a:r>
              <a:rPr kumimoji="1" lang="ko-KR" altLang="en-US" dirty="0"/>
              <a:t>만 조정된 </a:t>
            </a:r>
            <a:r>
              <a:rPr kumimoji="1" lang="en-US" altLang="ko-KR" dirty="0" err="1"/>
              <a:t>Unet</a:t>
            </a:r>
            <a:r>
              <a:rPr kumimoji="1" lang="ko-KR" altLang="en-US" dirty="0"/>
              <a:t> 모델을 적용하여 실제 데이터와 비교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</p:txBody>
      </p:sp>
      <p:pic>
        <p:nvPicPr>
          <p:cNvPr id="6" name="그림 5" descr="텍스트, 스크린샷, 폰트, 지도이(가) 표시된 사진&#10;&#10;자동 생성된 설명">
            <a:extLst>
              <a:ext uri="{FF2B5EF4-FFF2-40B4-BE49-F238E27FC236}">
                <a16:creationId xmlns:a16="http://schemas.microsoft.com/office/drawing/2014/main" id="{72878A4B-5522-6B8A-28CB-D3B642789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13" y="3031184"/>
            <a:ext cx="3111500" cy="311150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39A5841-CB2E-4395-14EF-5F7B917C7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77" y="3049530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4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F1CDB-5D5D-092D-B6D8-31F62D574D31}"/>
              </a:ext>
            </a:extLst>
          </p:cNvPr>
          <p:cNvSpPr txBox="1"/>
          <p:nvPr/>
        </p:nvSpPr>
        <p:spPr>
          <a:xfrm>
            <a:off x="438199" y="1859339"/>
            <a:ext cx="494077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어려운 점</a:t>
            </a:r>
            <a:endParaRPr kumimoji="1" lang="en-US" altLang="ko-KR" dirty="0"/>
          </a:p>
          <a:p>
            <a:r>
              <a:rPr kumimoji="1" lang="en-US" altLang="ko-KR" dirty="0"/>
              <a:t>1. </a:t>
            </a:r>
            <a:r>
              <a:rPr kumimoji="1" lang="ko-KR" altLang="en-US" dirty="0"/>
              <a:t>파장대역별 이미지를 직접 접근하여 </a:t>
            </a:r>
            <a:br>
              <a:rPr kumimoji="1" lang="en-US" altLang="ko-KR" dirty="0"/>
            </a:br>
            <a:r>
              <a:rPr kumimoji="1" lang="ko-KR" altLang="en-US" dirty="0"/>
              <a:t> </a:t>
            </a:r>
            <a:r>
              <a:rPr kumimoji="1" lang="ko-KR" altLang="en-US" dirty="0" err="1"/>
              <a:t>시각화하려고</a:t>
            </a:r>
            <a:r>
              <a:rPr kumimoji="1" lang="ko-KR" altLang="en-US" dirty="0"/>
              <a:t> 하였으나</a:t>
            </a:r>
            <a:br>
              <a:rPr kumimoji="1" lang="en-US" altLang="ko-KR" dirty="0"/>
            </a:br>
            <a:r>
              <a:rPr kumimoji="1" lang="ko-KR" altLang="en-US" dirty="0"/>
              <a:t> </a:t>
            </a:r>
            <a:r>
              <a:rPr kumimoji="1" lang="en-US" altLang="ko-KR" dirty="0" err="1"/>
              <a:t>HyImage</a:t>
            </a:r>
            <a:r>
              <a:rPr kumimoji="1" lang="ko-KR" altLang="en-US" dirty="0"/>
              <a:t>라는 외부 라이브러리 안에  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 err="1"/>
              <a:t>hylite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라이브러리가 </a:t>
            </a:r>
            <a:r>
              <a:rPr kumimoji="1" lang="en-US" altLang="ko-KR" dirty="0"/>
              <a:t>HSI</a:t>
            </a:r>
            <a:r>
              <a:rPr kumimoji="1" lang="ko-KR" altLang="en-US" dirty="0"/>
              <a:t> 데이터를 </a:t>
            </a:r>
            <a:endParaRPr kumimoji="1" lang="en-US" altLang="ko-KR" dirty="0"/>
          </a:p>
          <a:p>
            <a:r>
              <a:rPr kumimoji="1" lang="ko-KR" altLang="en-US" dirty="0"/>
              <a:t>읽기 위해 필요해서 버전 문제로 해결 중에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그 외에도 사용되는 버전들이 조금씩 달라 </a:t>
            </a:r>
            <a:endParaRPr kumimoji="1" lang="en-US" altLang="ko-KR" dirty="0"/>
          </a:p>
          <a:p>
            <a:r>
              <a:rPr kumimoji="1" lang="ko-KR" altLang="en-US" dirty="0"/>
              <a:t> 해결 중에 있음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5DEB6-1585-1D26-712D-2BD43A83ADC4}"/>
              </a:ext>
            </a:extLst>
          </p:cNvPr>
          <p:cNvSpPr txBox="1"/>
          <p:nvPr/>
        </p:nvSpPr>
        <p:spPr>
          <a:xfrm>
            <a:off x="5874982" y="984528"/>
            <a:ext cx="610017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ENVI</a:t>
            </a:r>
          </a:p>
          <a:p>
            <a:r>
              <a:rPr lang="ko-KR" altLang="en-US" dirty="0" err="1"/>
              <a:t>description</a:t>
            </a:r>
            <a:r>
              <a:rPr lang="ko-KR" altLang="en-US" dirty="0"/>
              <a:t> = {HZDR - </a:t>
            </a:r>
            <a:r>
              <a:rPr lang="ko-KR" altLang="en-US" dirty="0" err="1"/>
              <a:t>Helmholtz</a:t>
            </a:r>
            <a:r>
              <a:rPr lang="ko-KR" altLang="en-US" dirty="0"/>
              <a:t> </a:t>
            </a:r>
            <a:r>
              <a:rPr lang="ko-KR" altLang="en-US" dirty="0" err="1"/>
              <a:t>Institute</a:t>
            </a:r>
            <a:r>
              <a:rPr lang="ko-KR" altLang="en-US" dirty="0"/>
              <a:t> </a:t>
            </a:r>
            <a:r>
              <a:rPr lang="ko-KR" altLang="en-US" dirty="0" err="1"/>
              <a:t>Freiberg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Resource</a:t>
            </a:r>
            <a:r>
              <a:rPr lang="ko-KR" altLang="en-US" dirty="0"/>
              <a:t> Technology (HIF) - </a:t>
            </a:r>
            <a:r>
              <a:rPr lang="ko-KR" altLang="en-US" dirty="0" err="1"/>
              <a:t>Exploration</a:t>
            </a:r>
            <a:r>
              <a:rPr lang="ko-KR" altLang="en-US" dirty="0"/>
              <a:t> - </a:t>
            </a:r>
            <a:r>
              <a:rPr lang="ko-KR" altLang="en-US" dirty="0" err="1"/>
              <a:t>Arabsh</a:t>
            </a:r>
            <a:r>
              <a:rPr lang="ko-KR" altLang="en-US" dirty="0"/>
              <a:t> </a:t>
            </a:r>
            <a:r>
              <a:rPr lang="ko-KR" altLang="en-US" dirty="0" err="1"/>
              <a:t>et</a:t>
            </a:r>
            <a:r>
              <a:rPr lang="ko-KR" altLang="en-US" dirty="0"/>
              <a:t> </a:t>
            </a:r>
            <a:r>
              <a:rPr lang="ko-KR" altLang="en-US" dirty="0" err="1"/>
              <a:t>al</a:t>
            </a:r>
            <a:r>
              <a:rPr lang="ko-KR" altLang="en-US" dirty="0"/>
              <a:t>. - PCB </a:t>
            </a:r>
            <a:r>
              <a:rPr lang="ko-KR" altLang="en-US" dirty="0" err="1"/>
              <a:t>Vision</a:t>
            </a:r>
            <a:r>
              <a:rPr lang="ko-KR" altLang="en-US" dirty="0"/>
              <a:t> (2024)}</a:t>
            </a:r>
          </a:p>
          <a:p>
            <a:r>
              <a:rPr lang="ko-KR" altLang="en-US" dirty="0" err="1"/>
              <a:t>sensor</a:t>
            </a:r>
            <a:r>
              <a:rPr lang="ko-KR" altLang="en-US" dirty="0"/>
              <a:t> </a:t>
            </a:r>
            <a:r>
              <a:rPr lang="ko-KR" altLang="en-US" dirty="0" err="1"/>
              <a:t>type</a:t>
            </a:r>
            <a:r>
              <a:rPr lang="ko-KR" altLang="en-US" dirty="0"/>
              <a:t> = FX10e , </a:t>
            </a:r>
            <a:r>
              <a:rPr lang="ko-KR" altLang="en-US" dirty="0" err="1"/>
              <a:t>Lumo</a:t>
            </a:r>
            <a:r>
              <a:rPr lang="ko-KR" altLang="en-US" dirty="0"/>
              <a:t> - </a:t>
            </a:r>
            <a:r>
              <a:rPr lang="ko-KR" altLang="en-US" dirty="0" err="1"/>
              <a:t>Recorder</a:t>
            </a:r>
            <a:r>
              <a:rPr lang="ko-KR" altLang="en-US" dirty="0"/>
              <a:t> v2018-512</a:t>
            </a:r>
          </a:p>
          <a:p>
            <a:r>
              <a:rPr lang="ko-KR" altLang="en-US" dirty="0" err="1"/>
              <a:t>samples</a:t>
            </a:r>
            <a:r>
              <a:rPr lang="ko-KR" altLang="en-US" dirty="0"/>
              <a:t> = 601</a:t>
            </a:r>
          </a:p>
          <a:p>
            <a:r>
              <a:rPr lang="ko-KR" altLang="en-US" dirty="0" err="1"/>
              <a:t>lines</a:t>
            </a:r>
            <a:r>
              <a:rPr lang="ko-KR" altLang="en-US" dirty="0"/>
              <a:t>   = 240</a:t>
            </a:r>
          </a:p>
          <a:p>
            <a:r>
              <a:rPr lang="ko-KR" altLang="en-US" dirty="0" err="1"/>
              <a:t>bands</a:t>
            </a:r>
            <a:r>
              <a:rPr lang="ko-KR" altLang="en-US" dirty="0"/>
              <a:t>   = 224</a:t>
            </a:r>
          </a:p>
          <a:p>
            <a:r>
              <a:rPr lang="ko-KR" altLang="en-US" dirty="0" err="1"/>
              <a:t>header</a:t>
            </a:r>
            <a:r>
              <a:rPr lang="ko-KR" altLang="en-US" dirty="0"/>
              <a:t> </a:t>
            </a:r>
            <a:r>
              <a:rPr lang="ko-KR" altLang="en-US" dirty="0" err="1"/>
              <a:t>offset</a:t>
            </a:r>
            <a:r>
              <a:rPr lang="ko-KR" altLang="en-US" dirty="0"/>
              <a:t> = 0</a:t>
            </a:r>
          </a:p>
          <a:p>
            <a:r>
              <a:rPr lang="ko-KR" altLang="en-US" dirty="0" err="1"/>
              <a:t>file</a:t>
            </a:r>
            <a:r>
              <a:rPr lang="ko-KR" altLang="en-US" dirty="0"/>
              <a:t> </a:t>
            </a:r>
            <a:r>
              <a:rPr lang="ko-KR" altLang="en-US" dirty="0" err="1"/>
              <a:t>type</a:t>
            </a:r>
            <a:r>
              <a:rPr lang="ko-KR" altLang="en-US" dirty="0"/>
              <a:t> = ENVI Standard</a:t>
            </a:r>
          </a:p>
          <a:p>
            <a:r>
              <a:rPr lang="ko-KR" altLang="en-US" dirty="0" err="1"/>
              <a:t>data</a:t>
            </a:r>
            <a:r>
              <a:rPr lang="ko-KR" altLang="en-US" dirty="0"/>
              <a:t> </a:t>
            </a:r>
            <a:r>
              <a:rPr lang="ko-KR" altLang="en-US" dirty="0" err="1"/>
              <a:t>type</a:t>
            </a:r>
            <a:r>
              <a:rPr lang="ko-KR" altLang="en-US" dirty="0"/>
              <a:t> = 4</a:t>
            </a:r>
          </a:p>
          <a:p>
            <a:r>
              <a:rPr lang="ko-KR" altLang="en-US" dirty="0" err="1"/>
              <a:t>interleave</a:t>
            </a:r>
            <a:r>
              <a:rPr lang="ko-KR" altLang="en-US" dirty="0"/>
              <a:t> = </a:t>
            </a:r>
            <a:r>
              <a:rPr lang="ko-KR" altLang="en-US" dirty="0" err="1"/>
              <a:t>bip</a:t>
            </a:r>
            <a:endParaRPr lang="ko-KR" altLang="en-US" dirty="0"/>
          </a:p>
          <a:p>
            <a:r>
              <a:rPr lang="ko-KR" altLang="en-US" dirty="0" err="1"/>
              <a:t>byte</a:t>
            </a:r>
            <a:r>
              <a:rPr lang="ko-KR" altLang="en-US" dirty="0"/>
              <a:t> </a:t>
            </a:r>
            <a:r>
              <a:rPr lang="ko-KR" altLang="en-US" dirty="0" err="1"/>
              <a:t>order</a:t>
            </a:r>
            <a:r>
              <a:rPr lang="ko-KR" altLang="en-US" dirty="0"/>
              <a:t> = 0</a:t>
            </a:r>
          </a:p>
          <a:p>
            <a:r>
              <a:rPr lang="ko-KR" altLang="en-US" dirty="0" err="1"/>
              <a:t>x</a:t>
            </a:r>
            <a:r>
              <a:rPr lang="ko-KR" altLang="en-US" dirty="0"/>
              <a:t> </a:t>
            </a:r>
            <a:r>
              <a:rPr lang="ko-KR" altLang="en-US" dirty="0" err="1"/>
              <a:t>start</a:t>
            </a:r>
            <a:r>
              <a:rPr lang="ko-KR" altLang="en-US" dirty="0"/>
              <a:t> = 286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 </a:t>
            </a:r>
            <a:r>
              <a:rPr lang="ko-KR" altLang="en-US" dirty="0" err="1"/>
              <a:t>start</a:t>
            </a:r>
            <a:r>
              <a:rPr lang="ko-KR" altLang="en-US" dirty="0"/>
              <a:t> = 225</a:t>
            </a:r>
          </a:p>
          <a:p>
            <a:r>
              <a:rPr lang="ko-KR" altLang="en-US" dirty="0" err="1"/>
              <a:t>wavelength</a:t>
            </a:r>
            <a:r>
              <a:rPr lang="ko-KR" altLang="en-US" dirty="0"/>
              <a:t> </a:t>
            </a:r>
            <a:r>
              <a:rPr lang="ko-KR" altLang="en-US" dirty="0" err="1"/>
              <a:t>units</a:t>
            </a:r>
            <a:r>
              <a:rPr lang="ko-KR" altLang="en-US" dirty="0"/>
              <a:t> = </a:t>
            </a:r>
            <a:r>
              <a:rPr lang="ko-KR" altLang="en-US" dirty="0" err="1"/>
              <a:t>Nanometers</a:t>
            </a:r>
            <a:endParaRPr lang="ko-KR" altLang="en-US" dirty="0"/>
          </a:p>
          <a:p>
            <a:r>
              <a:rPr lang="ko-KR" altLang="en-US" dirty="0" err="1"/>
              <a:t>Wavelength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397.01,</a:t>
            </a:r>
          </a:p>
          <a:p>
            <a:r>
              <a:rPr lang="ko-KR" altLang="en-US" dirty="0"/>
              <a:t>398.32,</a:t>
            </a:r>
          </a:p>
        </p:txBody>
      </p:sp>
    </p:spTree>
    <p:extLst>
      <p:ext uri="{BB962C8B-B14F-4D97-AF65-F5344CB8AC3E}">
        <p14:creationId xmlns:p14="http://schemas.microsoft.com/office/powerpoint/2010/main" val="335436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fld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CE22272F-E626-6785-3B8B-FA914BA5E32B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목차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388173-F288-F063-55F1-867B01A3EA29}"/>
              </a:ext>
            </a:extLst>
          </p:cNvPr>
          <p:cNvSpPr txBox="1"/>
          <p:nvPr/>
        </p:nvSpPr>
        <p:spPr>
          <a:xfrm>
            <a:off x="604420" y="1261187"/>
            <a:ext cx="11404700" cy="16829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SWIR 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실험 진행상황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HSI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진행상황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15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SWIR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D308B-EA9E-F450-298C-FD0C5CA8EF44}"/>
              </a:ext>
            </a:extLst>
          </p:cNvPr>
          <p:cNvSpPr txBox="1"/>
          <p:nvPr/>
        </p:nvSpPr>
        <p:spPr>
          <a:xfrm>
            <a:off x="557464" y="1178730"/>
            <a:ext cx="1080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실험 진행상황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6DD30-6670-5106-A315-CBF954F97C30}"/>
              </a:ext>
            </a:extLst>
          </p:cNvPr>
          <p:cNvSpPr txBox="1"/>
          <p:nvPr/>
        </p:nvSpPr>
        <p:spPr>
          <a:xfrm>
            <a:off x="1190083" y="4568918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AC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759AB-1A66-AEBC-2401-07130C3FDED6}"/>
              </a:ext>
            </a:extLst>
          </p:cNvPr>
          <p:cNvSpPr txBox="1"/>
          <p:nvPr/>
        </p:nvSpPr>
        <p:spPr>
          <a:xfrm>
            <a:off x="7170600" y="4532794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PVC</a:t>
            </a:r>
            <a:endParaRPr lang="ko-KR" altLang="en-US" dirty="0"/>
          </a:p>
        </p:txBody>
      </p:sp>
      <p:pic>
        <p:nvPicPr>
          <p:cNvPr id="6" name="그림 5" descr="흑백, 빛, 블랙, 조명이(가) 표시된 사진&#10;&#10;자동 생성된 설명">
            <a:extLst>
              <a:ext uri="{FF2B5EF4-FFF2-40B4-BE49-F238E27FC236}">
                <a16:creationId xmlns:a16="http://schemas.microsoft.com/office/drawing/2014/main" id="{0977A727-FFB1-7BD9-2C1C-EBB0DDDAD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" y="2041181"/>
            <a:ext cx="2937266" cy="2349813"/>
          </a:xfrm>
          <a:prstGeom prst="rect">
            <a:avLst/>
          </a:prstGeom>
        </p:spPr>
      </p:pic>
      <p:pic>
        <p:nvPicPr>
          <p:cNvPr id="9" name="그림 8" descr="흑백, 흑백 사진, 빛이(가) 표시된 사진&#10;&#10;자동 생성된 설명">
            <a:extLst>
              <a:ext uri="{FF2B5EF4-FFF2-40B4-BE49-F238E27FC236}">
                <a16:creationId xmlns:a16="http://schemas.microsoft.com/office/drawing/2014/main" id="{E00B3317-C099-6261-2B21-0228F51A2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28" y="2041181"/>
            <a:ext cx="2937267" cy="2349814"/>
          </a:xfrm>
          <a:prstGeom prst="rect">
            <a:avLst/>
          </a:prstGeom>
        </p:spPr>
      </p:pic>
      <p:pic>
        <p:nvPicPr>
          <p:cNvPr id="12" name="그림 11" descr="흑백, 블랙, 실내, 모노크롬이(가) 표시된 사진&#10;&#10;자동 생성된 설명">
            <a:extLst>
              <a:ext uri="{FF2B5EF4-FFF2-40B4-BE49-F238E27FC236}">
                <a16:creationId xmlns:a16="http://schemas.microsoft.com/office/drawing/2014/main" id="{124A0173-16B6-23C9-1211-9B081177B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041181"/>
            <a:ext cx="2937266" cy="2349813"/>
          </a:xfrm>
          <a:prstGeom prst="rect">
            <a:avLst/>
          </a:prstGeom>
        </p:spPr>
      </p:pic>
      <p:pic>
        <p:nvPicPr>
          <p:cNvPr id="15" name="그림 14" descr="흑백, 빛, 블랙, 벽이(가) 표시된 사진&#10;&#10;자동 생성된 설명">
            <a:extLst>
              <a:ext uri="{FF2B5EF4-FFF2-40B4-BE49-F238E27FC236}">
                <a16:creationId xmlns:a16="http://schemas.microsoft.com/office/drawing/2014/main" id="{613DDFFE-27F3-4DE0-0CD6-4617A2B15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72" y="2041180"/>
            <a:ext cx="2937266" cy="23498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730D1B-013F-587E-CDDA-4377D8464B55}"/>
              </a:ext>
            </a:extLst>
          </p:cNvPr>
          <p:cNvSpPr txBox="1"/>
          <p:nvPr/>
        </p:nvSpPr>
        <p:spPr>
          <a:xfrm>
            <a:off x="10341264" y="4559308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PC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7E600-72C0-B04B-6E7F-0B30276E5EA4}"/>
              </a:ext>
            </a:extLst>
          </p:cNvPr>
          <p:cNvSpPr txBox="1"/>
          <p:nvPr/>
        </p:nvSpPr>
        <p:spPr>
          <a:xfrm>
            <a:off x="4180341" y="4532794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80CCD-EF13-D6C8-268E-1F1300732130}"/>
              </a:ext>
            </a:extLst>
          </p:cNvPr>
          <p:cNvSpPr txBox="1"/>
          <p:nvPr/>
        </p:nvSpPr>
        <p:spPr>
          <a:xfrm>
            <a:off x="406096" y="5292639"/>
            <a:ext cx="4461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1450nm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bandpass lens filter 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적용 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40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SWIR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D308B-EA9E-F450-298C-FD0C5CA8EF44}"/>
              </a:ext>
            </a:extLst>
          </p:cNvPr>
          <p:cNvSpPr txBox="1"/>
          <p:nvPr/>
        </p:nvSpPr>
        <p:spPr>
          <a:xfrm>
            <a:off x="557464" y="1178730"/>
            <a:ext cx="1080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실험 진행상황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6DD30-6670-5106-A315-CBF954F97C30}"/>
              </a:ext>
            </a:extLst>
          </p:cNvPr>
          <p:cNvSpPr txBox="1"/>
          <p:nvPr/>
        </p:nvSpPr>
        <p:spPr>
          <a:xfrm>
            <a:off x="1190083" y="4568918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AC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759AB-1A66-AEBC-2401-07130C3FDED6}"/>
              </a:ext>
            </a:extLst>
          </p:cNvPr>
          <p:cNvSpPr txBox="1"/>
          <p:nvPr/>
        </p:nvSpPr>
        <p:spPr>
          <a:xfrm>
            <a:off x="7170600" y="4532794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PVC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730D1B-013F-587E-CDDA-4377D8464B55}"/>
              </a:ext>
            </a:extLst>
          </p:cNvPr>
          <p:cNvSpPr txBox="1"/>
          <p:nvPr/>
        </p:nvSpPr>
        <p:spPr>
          <a:xfrm>
            <a:off x="10341264" y="4559308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PC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7E600-72C0-B04B-6E7F-0B30276E5EA4}"/>
              </a:ext>
            </a:extLst>
          </p:cNvPr>
          <p:cNvSpPr txBox="1"/>
          <p:nvPr/>
        </p:nvSpPr>
        <p:spPr>
          <a:xfrm>
            <a:off x="4180341" y="4532794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80CCD-EF13-D6C8-268E-1F1300732130}"/>
              </a:ext>
            </a:extLst>
          </p:cNvPr>
          <p:cNvSpPr txBox="1"/>
          <p:nvPr/>
        </p:nvSpPr>
        <p:spPr>
          <a:xfrm>
            <a:off x="406096" y="5292639"/>
            <a:ext cx="4461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1450nm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bandpass lens filter 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적용 결과</a:t>
            </a:r>
            <a:endParaRPr lang="ko-KR" altLang="en-US" dirty="0"/>
          </a:p>
        </p:txBody>
      </p:sp>
      <p:pic>
        <p:nvPicPr>
          <p:cNvPr id="7" name="그림 6" descr="스크린샷, 블랙, 흑백, 화이트이(가) 표시된 사진&#10;&#10;자동 생성된 설명">
            <a:extLst>
              <a:ext uri="{FF2B5EF4-FFF2-40B4-BE49-F238E27FC236}">
                <a16:creationId xmlns:a16="http://schemas.microsoft.com/office/drawing/2014/main" id="{637CB793-A2A9-EFD9-8DB6-4649D967D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7789"/>
            <a:ext cx="2971800" cy="2377440"/>
          </a:xfrm>
          <a:prstGeom prst="rect">
            <a:avLst/>
          </a:prstGeom>
        </p:spPr>
      </p:pic>
      <p:pic>
        <p:nvPicPr>
          <p:cNvPr id="10" name="그림 9" descr="흑백, 투명 소재, 병, 실내이(가) 표시된 사진&#10;&#10;자동 생성된 설명">
            <a:extLst>
              <a:ext uri="{FF2B5EF4-FFF2-40B4-BE49-F238E27FC236}">
                <a16:creationId xmlns:a16="http://schemas.microsoft.com/office/drawing/2014/main" id="{37B6AFC8-A88A-61A4-8AE2-3FE0E0418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05" y="2067789"/>
            <a:ext cx="2971800" cy="2377440"/>
          </a:xfrm>
          <a:prstGeom prst="rect">
            <a:avLst/>
          </a:prstGeom>
        </p:spPr>
      </p:pic>
      <p:pic>
        <p:nvPicPr>
          <p:cNvPr id="19" name="그림 18" descr="흑백, 벽, 직사각형, 블랙이(가) 표시된 사진&#10;&#10;자동 생성된 설명">
            <a:extLst>
              <a:ext uri="{FF2B5EF4-FFF2-40B4-BE49-F238E27FC236}">
                <a16:creationId xmlns:a16="http://schemas.microsoft.com/office/drawing/2014/main" id="{FC19BBBD-8ACA-E7C5-FE60-84962AD87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97" y="2067788"/>
            <a:ext cx="2971801" cy="2377441"/>
          </a:xfrm>
          <a:prstGeom prst="rect">
            <a:avLst/>
          </a:prstGeom>
        </p:spPr>
      </p:pic>
      <p:pic>
        <p:nvPicPr>
          <p:cNvPr id="21" name="그림 20" descr="흑백, 벽, 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DAF84F9F-7E67-2CAB-E10B-8B849992C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4" y="2050696"/>
            <a:ext cx="2971801" cy="23774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F72D91-9F38-4254-569C-7047943F0B48}"/>
              </a:ext>
            </a:extLst>
          </p:cNvPr>
          <p:cNvSpPr txBox="1"/>
          <p:nvPr/>
        </p:nvSpPr>
        <p:spPr>
          <a:xfrm>
            <a:off x="5264727" y="512950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AC: 101.63</a:t>
            </a:r>
          </a:p>
          <a:p>
            <a:r>
              <a:rPr lang="ko-KR" altLang="en-US" dirty="0"/>
              <a:t>PC: 133.56</a:t>
            </a:r>
          </a:p>
          <a:p>
            <a:r>
              <a:rPr lang="ko-KR" altLang="en-US" dirty="0"/>
              <a:t>PET: 160.13</a:t>
            </a:r>
          </a:p>
          <a:p>
            <a:r>
              <a:rPr lang="ko-KR" altLang="en-US" dirty="0"/>
              <a:t>PVC: 181.00</a:t>
            </a:r>
          </a:p>
        </p:txBody>
      </p:sp>
    </p:spTree>
    <p:extLst>
      <p:ext uri="{BB962C8B-B14F-4D97-AF65-F5344CB8AC3E}">
        <p14:creationId xmlns:p14="http://schemas.microsoft.com/office/powerpoint/2010/main" val="229113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F1CDB-5D5D-092D-B6D8-31F62D574D31}"/>
              </a:ext>
            </a:extLst>
          </p:cNvPr>
          <p:cNvSpPr txBox="1"/>
          <p:nvPr/>
        </p:nvSpPr>
        <p:spPr>
          <a:xfrm>
            <a:off x="898451" y="2505670"/>
            <a:ext cx="104281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r>
              <a:rPr kumimoji="1" lang="ko-KR" altLang="en-US" dirty="0"/>
              <a:t>데이터셋 구성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53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PCB</a:t>
            </a:r>
            <a:r>
              <a:rPr kumimoji="1" lang="ko-KR" altLang="en-US" dirty="0"/>
              <a:t> 이미지 존재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400~1000nm</a:t>
            </a:r>
            <a:r>
              <a:rPr kumimoji="1" lang="ko-KR" altLang="en-US" dirty="0"/>
              <a:t> 범위에서 </a:t>
            </a:r>
            <a:r>
              <a:rPr kumimoji="1" lang="en-US" altLang="ko-KR" dirty="0"/>
              <a:t>223</a:t>
            </a:r>
            <a:r>
              <a:rPr kumimoji="1" lang="ko-KR" altLang="en-US" dirty="0"/>
              <a:t>개의 스펙트럼 밴드를 포함하는 </a:t>
            </a:r>
            <a:r>
              <a:rPr kumimoji="1" lang="ko-KR" altLang="en-US" dirty="0" err="1"/>
              <a:t>초분광</a:t>
            </a:r>
            <a:r>
              <a:rPr kumimoji="1" lang="ko-KR" altLang="en-US" dirty="0"/>
              <a:t> 데이터 큐브</a:t>
            </a:r>
            <a:r>
              <a:rPr kumimoji="1" lang="en-US" altLang="ko-KR" dirty="0"/>
              <a:t>(HDR</a:t>
            </a:r>
            <a:r>
              <a:rPr kumimoji="1" lang="ko-KR" altLang="en-US" dirty="0"/>
              <a:t> 확장자</a:t>
            </a:r>
            <a:r>
              <a:rPr kumimoji="1"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IC, Capacitor, Connectors, Others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클래스로 부품을 분류했다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r>
              <a:rPr kumimoji="1" lang="ko-KR" altLang="en-US" dirty="0"/>
              <a:t>분석</a:t>
            </a:r>
            <a:endParaRPr kumimoji="1" lang="en-US" altLang="ko-KR" dirty="0"/>
          </a:p>
          <a:p>
            <a:r>
              <a:rPr kumimoji="1" lang="en-US" altLang="ko-KR" dirty="0"/>
              <a:t>U-Net, Attention U-Net, Residual U-Net, </a:t>
            </a:r>
            <a:r>
              <a:rPr kumimoji="1" lang="en-US" altLang="ko-KR" dirty="0" err="1"/>
              <a:t>LinkNet</a:t>
            </a:r>
            <a:r>
              <a:rPr kumimoji="1" lang="en-US" altLang="ko-KR" dirty="0"/>
              <a:t>, DeepLabv3+</a:t>
            </a:r>
            <a:r>
              <a:rPr kumimoji="1" lang="ko-KR" altLang="en-US" dirty="0"/>
              <a:t> 모델들을 활용해서 딥러닝 모델끼리 성능을 </a:t>
            </a:r>
            <a:endParaRPr kumimoji="1" lang="en-US" altLang="ko-KR" dirty="0"/>
          </a:p>
          <a:p>
            <a:r>
              <a:rPr kumimoji="1" lang="ko-KR" altLang="en-US" dirty="0"/>
              <a:t>비교하였다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494D6-E56D-A027-49E3-CA57C7BA7016}"/>
              </a:ext>
            </a:extLst>
          </p:cNvPr>
          <p:cNvSpPr txBox="1"/>
          <p:nvPr/>
        </p:nvSpPr>
        <p:spPr>
          <a:xfrm>
            <a:off x="823053" y="1172438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b="1" i="0" dirty="0">
                <a:solidFill>
                  <a:srgbClr val="F0F6FC"/>
                </a:solidFill>
                <a:effectLst/>
                <a:highlight>
                  <a:srgbClr val="0D1117"/>
                </a:highlight>
                <a:latin typeface="-apple-system"/>
              </a:rPr>
              <a:t>PCB-Vision: A </a:t>
            </a:r>
            <a:r>
              <a:rPr lang="en" altLang="ko-KR" b="1" i="0" dirty="0" err="1">
                <a:solidFill>
                  <a:srgbClr val="F0F6FC"/>
                </a:solidFill>
                <a:effectLst/>
                <a:highlight>
                  <a:srgbClr val="0D1117"/>
                </a:highlight>
                <a:latin typeface="-apple-system"/>
              </a:rPr>
              <a:t>Multiscene</a:t>
            </a:r>
            <a:r>
              <a:rPr lang="en" altLang="ko-KR" b="1" i="0" dirty="0">
                <a:solidFill>
                  <a:srgbClr val="F0F6FC"/>
                </a:solidFill>
                <a:effectLst/>
                <a:highlight>
                  <a:srgbClr val="0D1117"/>
                </a:highlight>
                <a:latin typeface="-apple-system"/>
              </a:rPr>
              <a:t> RGB-Hyperspectral Benchmark Dataset of Printed Circuit Boards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39DE53-DFB0-37D2-4249-61D0A75F2C46}"/>
              </a:ext>
            </a:extLst>
          </p:cNvPr>
          <p:cNvSpPr txBox="1"/>
          <p:nvPr/>
        </p:nvSpPr>
        <p:spPr>
          <a:xfrm>
            <a:off x="898451" y="178102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2024.01.12</a:t>
            </a:r>
          </a:p>
        </p:txBody>
      </p:sp>
    </p:spTree>
    <p:extLst>
      <p:ext uri="{BB962C8B-B14F-4D97-AF65-F5344CB8AC3E}">
        <p14:creationId xmlns:p14="http://schemas.microsoft.com/office/powerpoint/2010/main" val="332119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8" name="그림 7" descr="텍스트, 스크린샷, 사각형, 도표이(가) 표시된 사진&#10;&#10;자동 생성된 설명">
            <a:extLst>
              <a:ext uri="{FF2B5EF4-FFF2-40B4-BE49-F238E27FC236}">
                <a16:creationId xmlns:a16="http://schemas.microsoft.com/office/drawing/2014/main" id="{03E716D7-DDB6-9D8C-73E2-A1FF49E08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827" y="1558798"/>
            <a:ext cx="2362200" cy="2374900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FB257A4-C66F-665B-1583-D28CCB965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427" y="1584198"/>
            <a:ext cx="2413000" cy="2324100"/>
          </a:xfrm>
          <a:prstGeom prst="rect">
            <a:avLst/>
          </a:prstGeom>
        </p:spPr>
      </p:pic>
      <p:pic>
        <p:nvPicPr>
          <p:cNvPr id="13" name="그림 12" descr="텍스트, 스크린샷, 폰트, 지도이(가) 표시된 사진&#10;&#10;자동 생성된 설명">
            <a:extLst>
              <a:ext uri="{FF2B5EF4-FFF2-40B4-BE49-F238E27FC236}">
                <a16:creationId xmlns:a16="http://schemas.microsoft.com/office/drawing/2014/main" id="{C9047E5F-257E-3905-A735-2FC641F7E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127" y="1590548"/>
            <a:ext cx="2387600" cy="2311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D0CB12-301E-7EB3-4162-5725F6760798}"/>
              </a:ext>
            </a:extLst>
          </p:cNvPr>
          <p:cNvSpPr txBox="1"/>
          <p:nvPr/>
        </p:nvSpPr>
        <p:spPr>
          <a:xfrm>
            <a:off x="604420" y="2828835"/>
            <a:ext cx="3474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HSI_PCA</a:t>
            </a:r>
          </a:p>
          <a:p>
            <a:r>
              <a:rPr kumimoji="1" lang="en-US" altLang="ko-KR" dirty="0" err="1"/>
              <a:t>HSI_PCA_data_generation</a:t>
            </a:r>
            <a:endParaRPr kumimoji="1" lang="en-US" altLang="ko-KR" dirty="0"/>
          </a:p>
          <a:p>
            <a:r>
              <a:rPr kumimoji="1" lang="en-US" altLang="ko-KR" dirty="0" err="1"/>
              <a:t>HSI_patches</a:t>
            </a:r>
            <a:endParaRPr kumimoji="1" lang="en-US" altLang="ko-KR" dirty="0"/>
          </a:p>
          <a:p>
            <a:r>
              <a:rPr kumimoji="1" lang="en-US" altLang="ko-KR" dirty="0" err="1"/>
              <a:t>HSI_patches_generation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49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D0CB12-301E-7EB3-4162-5725F6760798}"/>
              </a:ext>
            </a:extLst>
          </p:cNvPr>
          <p:cNvSpPr txBox="1"/>
          <p:nvPr/>
        </p:nvSpPr>
        <p:spPr>
          <a:xfrm>
            <a:off x="604420" y="1590548"/>
            <a:ext cx="8954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HSI_patches_generation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HSI</a:t>
            </a:r>
            <a:r>
              <a:rPr kumimoji="1" lang="ko-KR" altLang="en-US" dirty="0"/>
              <a:t> 데이터셋을 읽고 그 안에 포함되어 있는 </a:t>
            </a:r>
            <a:r>
              <a:rPr kumimoji="1" lang="en-US" altLang="ko-KR" dirty="0"/>
              <a:t>mask</a:t>
            </a:r>
            <a:r>
              <a:rPr kumimoji="1" lang="ko-KR" altLang="en-US" dirty="0"/>
              <a:t>들을 불러온다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kumimoji="1" lang="ko-KR" altLang="en-US" dirty="0" err="1"/>
              <a:t>전처리</a:t>
            </a:r>
            <a:r>
              <a:rPr kumimoji="1" lang="en-US" altLang="ko-KR" dirty="0"/>
              <a:t>(</a:t>
            </a:r>
            <a:r>
              <a:rPr kumimoji="1" lang="ko-KR" altLang="en-US" dirty="0"/>
              <a:t>처음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개의 스펙트럼 밴드를 제거</a:t>
            </a:r>
            <a:r>
              <a:rPr kumimoji="1"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kumimoji="1" lang="ko-KR" altLang="en-US" dirty="0"/>
              <a:t>각각의 부품의 위치에 따른 </a:t>
            </a:r>
            <a:r>
              <a:rPr kumimoji="1" lang="en-US" altLang="ko-KR" dirty="0"/>
              <a:t>HSI</a:t>
            </a:r>
            <a:r>
              <a:rPr kumimoji="1" lang="ko-KR" altLang="en-US" dirty="0"/>
              <a:t> 데이터를 분류한다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학습용 데이터셋 준비 과정</a:t>
            </a:r>
            <a:r>
              <a:rPr kumimoji="1" lang="en-US" altLang="ko-KR" dirty="0"/>
              <a:t>)</a:t>
            </a: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738D9C3-6026-0093-1C82-414D6D153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" y="3429000"/>
            <a:ext cx="2877312" cy="2889104"/>
          </a:xfrm>
          <a:prstGeom prst="rect">
            <a:avLst/>
          </a:prstGeom>
        </p:spPr>
      </p:pic>
      <p:pic>
        <p:nvPicPr>
          <p:cNvPr id="6" name="그림 5" descr="스크린샷, 다채로움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6F0E941-F5AC-5A58-A9D4-B504F6AF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412300"/>
            <a:ext cx="2774696" cy="28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D0CB12-301E-7EB3-4162-5725F6760798}"/>
              </a:ext>
            </a:extLst>
          </p:cNvPr>
          <p:cNvSpPr txBox="1"/>
          <p:nvPr/>
        </p:nvSpPr>
        <p:spPr>
          <a:xfrm>
            <a:off x="604420" y="1590548"/>
            <a:ext cx="8954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HSI_patches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작성된 파일들을 기반으로 딥러닝 모델 </a:t>
            </a:r>
            <a:r>
              <a:rPr kumimoji="1" lang="en-US" altLang="ko-KR" dirty="0"/>
              <a:t>U-NET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데이터에 적용 후 확인</a:t>
            </a:r>
            <a:endParaRPr kumimoji="1" lang="en-US" altLang="ko-KR" dirty="0"/>
          </a:p>
        </p:txBody>
      </p:sp>
      <p:pic>
        <p:nvPicPr>
          <p:cNvPr id="12" name="그림 11" descr="스크린샷, 디스플레이, 시계, 디지털 시계이(가) 표시된 사진&#10;&#10;자동 생성된 설명">
            <a:extLst>
              <a:ext uri="{FF2B5EF4-FFF2-40B4-BE49-F238E27FC236}">
                <a16:creationId xmlns:a16="http://schemas.microsoft.com/office/drawing/2014/main" id="{D7FF473B-573E-2A8D-8260-1676FC27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13" y="3415970"/>
            <a:ext cx="2794000" cy="2870200"/>
          </a:xfrm>
          <a:prstGeom prst="rect">
            <a:avLst/>
          </a:prstGeom>
        </p:spPr>
      </p:pic>
      <p:pic>
        <p:nvPicPr>
          <p:cNvPr id="14" name="그림 13" descr="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B1AE619A-80A0-F2C1-B731-F7F6996DC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848" y="3415970"/>
            <a:ext cx="2794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3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D0CB12-301E-7EB3-4162-5725F6760798}"/>
              </a:ext>
            </a:extLst>
          </p:cNvPr>
          <p:cNvSpPr txBox="1"/>
          <p:nvPr/>
        </p:nvSpPr>
        <p:spPr>
          <a:xfrm>
            <a:off x="604420" y="1590548"/>
            <a:ext cx="89541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HSI_PCA_data_generation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HSI</a:t>
            </a:r>
            <a:r>
              <a:rPr kumimoji="1" lang="ko-KR" altLang="en-US" dirty="0"/>
              <a:t>데이터 </a:t>
            </a:r>
            <a:r>
              <a:rPr kumimoji="1" lang="en-US" altLang="ko-KR" dirty="0" err="1"/>
              <a:t>hylite</a:t>
            </a:r>
            <a:r>
              <a:rPr kumimoji="1" lang="ko-KR" altLang="en-US" dirty="0"/>
              <a:t> 라이브러리의 </a:t>
            </a:r>
            <a:r>
              <a:rPr kumimoji="1" lang="en-US" altLang="ko-KR" dirty="0"/>
              <a:t>PCA</a:t>
            </a:r>
            <a:r>
              <a:rPr kumimoji="1" lang="ko-KR" altLang="en-US" dirty="0"/>
              <a:t>함수를 사용해서 전체 스펙트럼 밴드에서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밴드를 추출</a:t>
            </a:r>
            <a:br>
              <a:rPr kumimoji="1" lang="en-US" altLang="ko-KR" dirty="0"/>
            </a:br>
            <a:r>
              <a:rPr kumimoji="1" lang="en-US" altLang="ko-KR" dirty="0"/>
              <a:t>(3</a:t>
            </a:r>
            <a:r>
              <a:rPr kumimoji="1" lang="ko-KR" altLang="en-US" dirty="0"/>
              <a:t>차원 큐브 데이터를 마스크를 사용해서 각 부품별로의 스펙트럼을 보고 공분산 행렬을 계산 후 고유 값이 큰 순서로 스펙트럼 밴드를 선정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PCA</a:t>
            </a:r>
            <a:r>
              <a:rPr kumimoji="1" lang="ko-KR" altLang="en-US" dirty="0"/>
              <a:t>함수 </a:t>
            </a:r>
            <a:r>
              <a:rPr kumimoji="1" lang="en-US" altLang="ko-KR" dirty="0"/>
              <a:t>documentation </a:t>
            </a:r>
            <a:r>
              <a:rPr kumimoji="1" lang="ko-KR" altLang="en-US" dirty="0"/>
              <a:t>공부 필요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선정된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밴드로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이미지 재구성 및 데이터 저장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</p:txBody>
      </p:sp>
      <p:pic>
        <p:nvPicPr>
          <p:cNvPr id="2" name="그림 1" descr="텍스트, 회로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BEB0C8DD-1326-B94D-A5A9-EA2817ED3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74" y="3812610"/>
            <a:ext cx="3009900" cy="23622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77D5BE0-1BD6-45EB-D196-00AD829B5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28" y="3812610"/>
            <a:ext cx="2906776" cy="22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1350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38BB8941200D4E902B4D828790891B" ma:contentTypeVersion="12" ma:contentTypeDescription="새 문서를 만듭니다." ma:contentTypeScope="" ma:versionID="fa71613df8adc5f8996c2ed20275be40">
  <xsd:schema xmlns:xsd="http://www.w3.org/2001/XMLSchema" xmlns:xs="http://www.w3.org/2001/XMLSchema" xmlns:p="http://schemas.microsoft.com/office/2006/metadata/properties" xmlns:ns2="c39ceb0c-52fd-4554-8d57-78f246d84e7d" xmlns:ns3="d04c35c8-cd0f-480f-8faf-ffdc07f61882" targetNamespace="http://schemas.microsoft.com/office/2006/metadata/properties" ma:root="true" ma:fieldsID="f446d0bea7f12681862951b0079964e0" ns2:_="" ns3:_="">
    <xsd:import namespace="c39ceb0c-52fd-4554-8d57-78f246d84e7d"/>
    <xsd:import namespace="d04c35c8-cd0f-480f-8faf-ffdc07f61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ceb0c-52fd-4554-8d57-78f246d84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ac8a2166-609b-46cc-bb79-1f8badf8bf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c35c8-cd0f-480f-8faf-ffdc07f6188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2c46cad-c814-4e3a-bb0c-bf80d9070fb2}" ma:internalName="TaxCatchAll" ma:showField="CatchAllData" ma:web="d04c35c8-cd0f-480f-8faf-ffdc07f61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6B7687-7397-4BD8-BD80-83A193C30A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F1D1F9-FA85-41E0-98C6-1A24A33EDF0D}">
  <ds:schemaRefs>
    <ds:schemaRef ds:uri="c39ceb0c-52fd-4554-8d57-78f246d84e7d"/>
    <ds:schemaRef ds:uri="d04c35c8-cd0f-480f-8faf-ffdc07f61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4925</TotalTime>
  <Words>448</Words>
  <Application>Microsoft Macintosh PowerPoint</Application>
  <PresentationFormat>와이드스크린</PresentationFormat>
  <Paragraphs>100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-apple-system</vt:lpstr>
      <vt:lpstr>맑은 고딕</vt:lpstr>
      <vt:lpstr>서울남산체 B</vt:lpstr>
      <vt:lpstr>서울남산체 EB</vt:lpstr>
      <vt:lpstr>현대하모니 M</vt:lpstr>
      <vt:lpstr>Arial</vt:lpstr>
      <vt:lpstr>Calibri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이찬근</dc:creator>
  <cp:lastModifiedBy>찬근 이</cp:lastModifiedBy>
  <cp:revision>66</cp:revision>
  <dcterms:created xsi:type="dcterms:W3CDTF">2023-03-31T12:05:11Z</dcterms:created>
  <dcterms:modified xsi:type="dcterms:W3CDTF">2025-05-14T01:31:35Z</dcterms:modified>
</cp:coreProperties>
</file>